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fr-FR" noProof="0"/>
              <a:t>                              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lvl="0"/>
            <a:r>
              <a:rPr lang="fr-FR" noProof="0"/>
              <a:t>Cliquez pour modifier le format des notes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fr-FR"/>
              <a:t>&lt;en-tête&gt;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 idx="7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fontAlgn="auto"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&lt;date/heure&gt;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 idx="8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&lt;pied de page&gt;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 idx="9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fontAlgn="auto"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FFE26129-EEF2-4F0C-B885-21F2E452EFAC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DBC4DE-912E-4B2C-93B8-0FD63F5F9D32}" type="slidenum">
              <a:rPr/>
              <a:pPr>
                <a:defRPr/>
              </a:pPr>
              <a:t>1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E262BF-A9D4-4CB3-9D71-797B45877CE8}" type="slidenum">
              <a:rPr/>
              <a:pPr>
                <a:defRPr/>
              </a:pPr>
              <a:t>2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770E60-9638-4CE0-BEDF-947794EE06AD}" type="slidenum">
              <a:rPr/>
              <a:pPr>
                <a:defRPr/>
              </a:pPr>
              <a:t>3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711623-290B-499F-81B4-88CF014F9AE7}" type="slidenum">
              <a:rPr/>
              <a:pPr>
                <a:defRPr/>
              </a:pPr>
              <a:t>4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893C6B-CE53-41D4-A380-8D2E102A45A6}" type="slidenum">
              <a:rPr/>
              <a:pPr>
                <a:defRPr/>
              </a:pPr>
              <a:t>5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5869D8-BFDF-4C1E-9AAE-BFFD7F422BA7}" type="slidenum">
              <a:rPr/>
              <a:pPr>
                <a:defRPr/>
              </a:pPr>
              <a:t>6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E05666-0E90-469C-8B21-FBFD97009DCE}" type="slidenum">
              <a:rPr/>
              <a:pPr>
                <a:defRPr/>
              </a:pPr>
              <a:t>8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w="9525"/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 lIns="91440" tIns="45720" rIns="91440" bIns="45720">
            <a:normAutofit/>
          </a:bodyPr>
          <a:lstStyle/>
          <a:p>
            <a:pPr marL="21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spc="-1">
              <a:solidFill>
                <a:srgbClr val="000000"/>
              </a:solidFill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sz="quarter" idx="9"/>
          </p:nvPr>
        </p:nvSpPr>
        <p:spPr>
          <a:xfrm>
            <a:off x="3884613" y="8685213"/>
            <a:ext cx="2971800" cy="457200"/>
          </a:xfrm>
        </p:spPr>
        <p:txBody>
          <a:bodyPr lIns="91440" tIns="45720" rIns="91440" bIns="45720"/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5E97CA-BA16-45A3-ADD5-69386E9F207D}" type="slidenum">
              <a:rPr/>
              <a:pPr>
                <a:defRPr/>
              </a:pPr>
              <a:t>9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74E6-A7EE-4A2B-92E3-51DCB2175AFB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043C-9741-46EA-97E4-CA943596E1C4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0E12-D0AA-49D8-A80A-5B73E25630AB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0274-E78F-4CCC-A11A-4D8469BD9839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0CBD-FB34-4A2A-8C4D-3AA207BC5167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C565-3463-4F98-8232-3E53CAAAF1A4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1EEC-5DEC-4E1A-9933-21E0BE0CF019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8B25-AC9D-415A-884A-9298CB0EB069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9546-04E5-4424-8426-6589593371A8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2C82-0E32-4BCA-98DB-B79225715248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C41E-F179-466C-BF32-D28ED045F993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7605-D56E-4A4D-898B-B59AF7899B3F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28A7-F5C2-4570-8625-ECC0944D1048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9B27-8C72-4B04-8A6F-47DDEBF88F3A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3D86-7ACF-4A8A-8A6F-DBC9B6701A04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A262-14D6-4153-893F-1DDED91CC3DB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fr-FR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83D1-5139-49B4-A98A-625B5CF83F5C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9D0B-DDB5-4BB1-B00D-D45A937E298F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1D59-FC02-457D-87AB-C5A07AF54C73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06E3-8263-4FC8-A076-05E062B66950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59E6-CF10-48F0-88C8-F75B49805FF3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89A1-A77C-4E24-BA09-885C1E168B0E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EF15-8E2D-4731-BA0C-B418E60B7D32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1A05-794D-4DA0-9675-B1900AAAC88A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 tx="0" ty="0" sx="54964" sy="5428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 useBgFill="1">
        <p:nvSpPr>
          <p:cNvPr id="13" name="Rectangle à coins arrondis 7" hidden="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>
        <p:nvSpPr>
          <p:cNvPr id="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 useBgFill="1">
        <p:nvSpPr>
          <p:cNvPr id="3" name="Rectangle à coins arrondis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dt" idx="1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chemeClr val="dk2"/>
                </a:solidFill>
                <a:latin typeface="Perpetua"/>
                <a:cs typeface="+mn-cs"/>
              </a:defRPr>
            </a:lvl1pPr>
          </a:lstStyle>
          <a:p>
            <a:pPr>
              <a:defRPr/>
            </a:pPr>
            <a:r>
              <a:t> </a:t>
            </a:r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2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fontAlgn="auto"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FFFFFF"/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6B33E7D1-492F-4AD1-9171-ABA0CCEEA314}" type="slidenum">
              <a:rPr/>
              <a:pPr>
                <a:defRPr/>
              </a:pPr>
              <a:t>‹N°›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>
            <a:noFill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>
            <a:noFill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63500" y="2976563"/>
            <a:ext cx="9020175" cy="109537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>
        <p:nvSpPr>
          <p:cNvPr id="1036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1506538"/>
            <a:ext cx="8229600" cy="1468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000" tIns="45000" rIns="9000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 useBgFill="1">
        <p:nvSpPr>
          <p:cNvPr id="49" name="Rectangle à coins arrondi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chemeClr val="lt1"/>
              </a:solidFill>
            </a:endParaRPr>
          </a:p>
        </p:txBody>
      </p:sp>
      <p:sp>
        <p:nvSpPr>
          <p:cNvPr id="14340" name="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000" tIns="450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dt" idx="4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chemeClr val="dk2"/>
                </a:solidFill>
                <a:latin typeface="Perpetua"/>
                <a:cs typeface="+mn-cs"/>
              </a:defRPr>
            </a:lvl1pPr>
          </a:lstStyle>
          <a:p>
            <a:pPr>
              <a:defRPr/>
            </a:pPr>
            <a:r>
              <a:t>&lt;date/heure&gt;</a:t>
            </a:r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 idx="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fontAlgn="auto"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&lt;pied de page&gt;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sldNum" idx="6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400" b="0" strike="noStrike" spc="-1">
                <a:solidFill>
                  <a:srgbClr val="FFFFFF"/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53F1152E-3250-4525-95D5-880A3286538B}" type="slidenum">
              <a:rPr/>
              <a:pPr>
                <a:defRPr/>
              </a:pPr>
              <a:t>‹N°›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44" name="PlaceHolder 5"/>
          <p:cNvSpPr>
            <a:spLocks noGrp="1"/>
          </p:cNvSpPr>
          <p:nvPr>
            <p:ph type="body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Synthese+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8229600" cy="1468437"/>
          </a:xfrm>
        </p:spPr>
        <p:txBody>
          <a:bodyPr lIns="90000" tIns="45000" rIns="90000" bIns="91440">
            <a:normAutofit/>
          </a:bodyPr>
          <a:lstStyle/>
          <a:p>
            <a:pPr eaLnBrk="1" hangingPunct="1"/>
            <a:r>
              <a:rPr lang="fr-FR" sz="3200" b="1" smtClean="0">
                <a:solidFill>
                  <a:srgbClr val="FFFFFF"/>
                </a:solidFill>
                <a:latin typeface="Franklin Gothic Book"/>
              </a:rPr>
              <a:t>Principes informatiques</a:t>
            </a:r>
            <a:r>
              <a:rPr lang="fr-FR" sz="3200" smtClean="0">
                <a:solidFill>
                  <a:srgbClr val="000000"/>
                </a:solidFill>
              </a:rPr>
              <a:t/>
            </a:r>
            <a:br>
              <a:rPr lang="fr-FR" sz="3200" smtClean="0">
                <a:solidFill>
                  <a:srgbClr val="000000"/>
                </a:solidFill>
              </a:rPr>
            </a:br>
            <a:r>
              <a:rPr lang="fr-FR" sz="3200" b="1" smtClean="0">
                <a:solidFill>
                  <a:srgbClr val="FFFFFF"/>
                </a:solidFill>
                <a:latin typeface="Franklin Gothic Book"/>
              </a:rPr>
              <a:t>des images numériques</a:t>
            </a:r>
            <a:br>
              <a:rPr lang="fr-FR" sz="3200" b="1" smtClean="0">
                <a:solidFill>
                  <a:srgbClr val="FFFFFF"/>
                </a:solidFill>
                <a:latin typeface="Franklin Gothic Book"/>
              </a:rPr>
            </a:br>
            <a:r>
              <a:rPr lang="fr-FR" sz="3200" b="1" smtClean="0">
                <a:solidFill>
                  <a:srgbClr val="FFFFFF"/>
                </a:solidFill>
                <a:latin typeface="Franklin Gothic Book"/>
              </a:rPr>
              <a:t>à l’usage de la photographie</a:t>
            </a:r>
            <a:endParaRPr lang="fr-FR" sz="3200" smtClean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Résolution PPP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447800"/>
            <a:ext cx="8075612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smtClean="0"/>
              <a:t>indique combien de points d’encre sont imprimés sur un pouce linéaire. Par exemple :</a:t>
            </a:r>
          </a:p>
          <a:p>
            <a:pPr>
              <a:lnSpc>
                <a:spcPct val="90000"/>
              </a:lnSpc>
            </a:pPr>
            <a:r>
              <a:rPr lang="fr-FR" sz="2800" b="1" smtClean="0"/>
              <a:t>72 PPP</a:t>
            </a:r>
            <a:r>
              <a:rPr lang="fr-FR" sz="2800" smtClean="0"/>
              <a:t> : Résolution standard pour les écrans numériques.</a:t>
            </a:r>
          </a:p>
          <a:p>
            <a:pPr>
              <a:lnSpc>
                <a:spcPct val="90000"/>
              </a:lnSpc>
            </a:pPr>
            <a:r>
              <a:rPr lang="fr-FR" sz="2800" b="1" smtClean="0"/>
              <a:t>300 PPP</a:t>
            </a:r>
            <a:r>
              <a:rPr lang="fr-FR" sz="2800" smtClean="0"/>
              <a:t> : Résolution de qualité pour les impressions professionnelles.</a:t>
            </a:r>
          </a:p>
          <a:p>
            <a:pPr>
              <a:lnSpc>
                <a:spcPct val="90000"/>
              </a:lnSpc>
            </a:pPr>
            <a:r>
              <a:rPr lang="fr-FR" sz="2800" smtClean="0"/>
              <a:t>Une résolution plus élevée signifie plus de détails, mais nécessite une image source de plus grande taille pour éviter les pertes de qualité.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000" smtClean="0"/>
              <a:t>La relation entre pixels, PPP et dimensions imprimées 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FR" sz="2400" smtClean="0"/>
              <a:t>Une image numérique est composée de </a:t>
            </a:r>
            <a:r>
              <a:rPr lang="fr-FR" sz="2400" b="1" smtClean="0"/>
              <a:t>pixels</a:t>
            </a:r>
            <a:r>
              <a:rPr lang="fr-FR" sz="2400" smtClean="0"/>
              <a:t>.</a:t>
            </a:r>
          </a:p>
          <a:p>
            <a:r>
              <a:rPr lang="fr-FR" sz="2400" smtClean="0"/>
              <a:t>Une image imprimée est mesurée en </a:t>
            </a:r>
            <a:r>
              <a:rPr lang="fr-FR" sz="2400" b="1" smtClean="0"/>
              <a:t>pouces ou centimètres</a:t>
            </a:r>
            <a:r>
              <a:rPr lang="fr-FR" sz="2400" smtClean="0"/>
              <a:t>.</a:t>
            </a:r>
          </a:p>
          <a:p>
            <a:r>
              <a:rPr lang="fr-FR" sz="2400" smtClean="0"/>
              <a:t>La conversion se fait grâce à la formule suivante :</a:t>
            </a:r>
          </a:p>
          <a:p>
            <a:endParaRPr lang="fr-FR" sz="2400" smtClean="0"/>
          </a:p>
          <a:p>
            <a:endParaRPr lang="fr-FR" sz="2400" smtClean="0"/>
          </a:p>
          <a:p>
            <a:r>
              <a:rPr lang="fr-FR" sz="2400" smtClean="0"/>
              <a:t>Exemple :</a:t>
            </a:r>
            <a:br>
              <a:rPr lang="fr-FR" sz="2400" smtClean="0"/>
            </a:br>
            <a:r>
              <a:rPr lang="fr-FR" sz="2400" smtClean="0"/>
              <a:t>Une image de 3000 x 2400 pixels à 300 PPP :</a:t>
            </a:r>
          </a:p>
          <a:p>
            <a:endParaRPr lang="fr-FR" sz="1800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141663"/>
            <a:ext cx="3914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013325"/>
            <a:ext cx="4867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640763" cy="1143000"/>
          </a:xfrm>
        </p:spPr>
        <p:txBody>
          <a:bodyPr/>
          <a:lstStyle/>
          <a:p>
            <a:r>
              <a:rPr lang="fr-FR" sz="4000" smtClean="0"/>
              <a:t>Adapter une image pour l’impression 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447800"/>
            <a:ext cx="8353425" cy="50053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800" b="1" smtClean="0"/>
              <a:t>Étapes :</a:t>
            </a:r>
          </a:p>
          <a:p>
            <a:pPr>
              <a:lnSpc>
                <a:spcPct val="90000"/>
              </a:lnSpc>
            </a:pPr>
            <a:r>
              <a:rPr lang="fr-FR" sz="2800" b="1" smtClean="0"/>
              <a:t>Analyser la résolution actuelle :</a:t>
            </a:r>
            <a:r>
              <a:rPr lang="fr-FR" sz="2800" smtClean="0"/>
              <a:t> Vérifiez les dimensions en pixels de l'image source.</a:t>
            </a:r>
          </a:p>
          <a:p>
            <a:pPr>
              <a:lnSpc>
                <a:spcPct val="90000"/>
              </a:lnSpc>
            </a:pPr>
            <a:r>
              <a:rPr lang="fr-FR" sz="2800" b="1" smtClean="0"/>
              <a:t>Choisir la taille d’impression souhaitée :</a:t>
            </a:r>
            <a:r>
              <a:rPr lang="fr-FR" sz="2800" smtClean="0"/>
              <a:t> Exprimez-la en pouces ou en centimètres.</a:t>
            </a:r>
          </a:p>
          <a:p>
            <a:pPr>
              <a:lnSpc>
                <a:spcPct val="90000"/>
              </a:lnSpc>
            </a:pPr>
            <a:r>
              <a:rPr lang="fr-FR" sz="2800" b="1" smtClean="0"/>
              <a:t>Calculer la résolution requise :</a:t>
            </a:r>
            <a:r>
              <a:rPr lang="fr-FR" sz="2800" smtClean="0"/>
              <a:t> Utilisez la formule 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fr-FR" sz="2800" smtClean="0"/>
              <a:t>Nombre de pixels = résolution * taille imprimée</a:t>
            </a:r>
          </a:p>
          <a:p>
            <a:pPr>
              <a:lnSpc>
                <a:spcPct val="90000"/>
              </a:lnSpc>
            </a:pPr>
            <a:r>
              <a:rPr lang="fr-FR" sz="2800" b="1" smtClean="0"/>
              <a:t>Redimensionner l’image si nécessaire :</a:t>
            </a:r>
            <a:r>
              <a:rPr lang="fr-FR" sz="2800" smtClean="0"/>
              <a:t> Utilisez un logiciel comme Photoshop, GIMP ou un outil en ligne.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spcBef>
                <a:spcPts val="1417"/>
              </a:spcBef>
              <a:spcAft>
                <a:spcPts val="0"/>
              </a:spcAft>
              <a:buFontTx/>
              <a:buNone/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</p:txBody>
      </p:sp>
      <p:pic>
        <p:nvPicPr>
          <p:cNvPr id="30722" name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36613"/>
            <a:ext cx="83581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itre 1"/>
          <p:cNvSpPr/>
          <p:nvPr/>
        </p:nvSpPr>
        <p:spPr>
          <a:xfrm>
            <a:off x="914400" y="-142875"/>
            <a:ext cx="7772400" cy="93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4000" b="1" spc="-1">
                <a:solidFill>
                  <a:schemeClr val="dk2"/>
                </a:solidFill>
                <a:latin typeface="Franklin Gothic Book"/>
              </a:rPr>
              <a:t>Représentation d’une Image</a:t>
            </a:r>
            <a:endParaRPr lang="fr-FR" sz="40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spcBef>
                <a:spcPts val="1417"/>
              </a:spcBef>
              <a:spcAft>
                <a:spcPts val="0"/>
              </a:spcAft>
              <a:buFontTx/>
              <a:buNone/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</p:txBody>
      </p:sp>
      <p:pic>
        <p:nvPicPr>
          <p:cNvPr id="32770" name="Imag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Titre 1"/>
          <p:cNvSpPr/>
          <p:nvPr/>
        </p:nvSpPr>
        <p:spPr>
          <a:xfrm>
            <a:off x="914400" y="-142875"/>
            <a:ext cx="7772400" cy="93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/>
          </a:bodyPr>
          <a:lstStyle/>
          <a:p>
            <a:pPr>
              <a:tabLst>
                <a:tab pos="0" algn="l"/>
              </a:tabLst>
            </a:pPr>
            <a:r>
              <a:rPr lang="fr-FR" sz="4000" b="1">
                <a:solidFill>
                  <a:srgbClr val="1F497D"/>
                </a:solidFill>
                <a:latin typeface="Franklin Gothic Book"/>
                <a:cs typeface="Arial" charset="0"/>
              </a:rPr>
              <a:t>Représentation d’une image</a:t>
            </a:r>
            <a:endParaRPr lang="fr-FR" sz="4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"/>
          <p:cNvSpPr>
            <a:spLocks noGrp="1"/>
          </p:cNvSpPr>
          <p:nvPr>
            <p:ph idx="4294967295"/>
          </p:nvPr>
        </p:nvSpPr>
        <p:spPr>
          <a:xfrm>
            <a:off x="500063" y="928688"/>
            <a:ext cx="8186737" cy="5429250"/>
          </a:xfrm>
        </p:spPr>
        <p:txBody>
          <a:bodyPr/>
          <a:lstStyle/>
          <a:p>
            <a:pPr marL="273050" indent="-273050" algn="just" eaLnBrk="1" hangingPunct="1">
              <a:spcBef>
                <a:spcPts val="575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r>
              <a:rPr lang="fr-FR" sz="2600" b="1" smtClean="0">
                <a:solidFill>
                  <a:srgbClr val="C00000"/>
                </a:solidFill>
                <a:latin typeface="Perpetua"/>
              </a:rPr>
              <a:t>R</a:t>
            </a:r>
            <a:r>
              <a:rPr lang="fr-FR" sz="2600" b="1" smtClean="0">
                <a:solidFill>
                  <a:srgbClr val="00B050"/>
                </a:solidFill>
                <a:latin typeface="Perpetua"/>
              </a:rPr>
              <a:t>V</a:t>
            </a:r>
            <a:r>
              <a:rPr lang="fr-FR" sz="2600" b="1" smtClean="0">
                <a:solidFill>
                  <a:srgbClr val="254061"/>
                </a:solidFill>
                <a:latin typeface="Perpetua"/>
              </a:rPr>
              <a:t>B</a:t>
            </a:r>
            <a:r>
              <a:rPr lang="fr-FR" sz="2600" b="1" smtClean="0">
                <a:solidFill>
                  <a:srgbClr val="000000"/>
                </a:solidFill>
                <a:latin typeface="Perpetua"/>
              </a:rPr>
              <a:t> :</a:t>
            </a:r>
            <a:r>
              <a:rPr lang="fr-FR" sz="2600" smtClean="0">
                <a:solidFill>
                  <a:srgbClr val="000000"/>
                </a:solidFill>
                <a:latin typeface="Perpetua"/>
              </a:rPr>
              <a:t> codage est basé sur la </a:t>
            </a:r>
            <a:r>
              <a:rPr lang="fr-FR" sz="2600" b="1" smtClean="0">
                <a:solidFill>
                  <a:srgbClr val="000000"/>
                </a:solidFill>
                <a:latin typeface="Perpetua"/>
              </a:rPr>
              <a:t>Synthèse additive :  </a:t>
            </a:r>
            <a:r>
              <a:rPr lang="fr-FR" sz="2600" smtClean="0">
                <a:solidFill>
                  <a:srgbClr val="000000"/>
                </a:solidFill>
                <a:latin typeface="Perpetua"/>
              </a:rPr>
              <a:t>Toutes les couleurs peuvent être produites en variant les intensités des trois couleurs primaires </a:t>
            </a:r>
            <a:r>
              <a:rPr lang="fr-FR" sz="2600" b="1" smtClean="0">
                <a:solidFill>
                  <a:srgbClr val="FF0000"/>
                </a:solidFill>
                <a:latin typeface="Perpetua"/>
              </a:rPr>
              <a:t>Rouge</a:t>
            </a:r>
            <a:r>
              <a:rPr lang="fr-FR" sz="2600" b="1" smtClean="0">
                <a:solidFill>
                  <a:srgbClr val="000000"/>
                </a:solidFill>
                <a:latin typeface="Perpetua"/>
              </a:rPr>
              <a:t>, </a:t>
            </a:r>
            <a:r>
              <a:rPr lang="fr-FR" sz="2600" b="1" smtClean="0">
                <a:solidFill>
                  <a:srgbClr val="00B050"/>
                </a:solidFill>
                <a:latin typeface="Perpetua"/>
              </a:rPr>
              <a:t>Vert</a:t>
            </a:r>
            <a:r>
              <a:rPr lang="fr-FR" sz="2600" b="1" smtClean="0">
                <a:solidFill>
                  <a:srgbClr val="000000"/>
                </a:solidFill>
                <a:latin typeface="Perpetua"/>
              </a:rPr>
              <a:t>, </a:t>
            </a:r>
            <a:r>
              <a:rPr lang="fr-FR" sz="2600" b="1" smtClean="0">
                <a:solidFill>
                  <a:srgbClr val="376092"/>
                </a:solidFill>
                <a:latin typeface="Perpetua"/>
              </a:rPr>
              <a:t>Bleue</a:t>
            </a:r>
            <a:r>
              <a:rPr lang="fr-FR" sz="2600" smtClean="0">
                <a:solidFill>
                  <a:srgbClr val="000000"/>
                </a:solidFill>
                <a:latin typeface="Perpetua"/>
              </a:rPr>
              <a:t>.</a:t>
            </a:r>
          </a:p>
          <a:p>
            <a:pPr marL="273050" indent="-273050" algn="just" eaLnBrk="1" hangingPunct="1">
              <a:spcBef>
                <a:spcPts val="575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r>
              <a:rPr lang="fr-FR" sz="2600" smtClean="0">
                <a:solidFill>
                  <a:srgbClr val="000000"/>
                </a:solidFill>
                <a:latin typeface="Perpetua"/>
              </a:rPr>
              <a:t>Permet de reproduire les couleurs à partir de trois sources lumineuses</a:t>
            </a:r>
          </a:p>
          <a:p>
            <a:pPr marL="273050" indent="-273050" algn="just" eaLnBrk="1" hangingPunct="1">
              <a:spcBef>
                <a:spcPts val="575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r>
              <a:rPr lang="fr-FR" sz="2600" smtClean="0">
                <a:solidFill>
                  <a:srgbClr val="000000"/>
                </a:solidFill>
                <a:latin typeface="Perpetua"/>
              </a:rPr>
              <a:t>Adapté pour l’affichage sur les moniteurs à </a:t>
            </a:r>
            <a:r>
              <a:rPr lang="fr-FR" sz="2600" b="1" smtClean="0">
                <a:solidFill>
                  <a:srgbClr val="000000"/>
                </a:solidFill>
                <a:latin typeface="Perpetua"/>
              </a:rPr>
              <a:t>écran noir</a:t>
            </a:r>
            <a:r>
              <a:rPr lang="fr-FR" sz="2600" smtClean="0">
                <a:solidFill>
                  <a:srgbClr val="000000"/>
                </a:solidFill>
                <a:latin typeface="Perpetua"/>
              </a:rPr>
              <a:t>. Le mélange des trois couleurs produit du blanc.</a:t>
            </a:r>
          </a:p>
          <a:p>
            <a:pPr marL="273050" indent="-273050" algn="just" eaLnBrk="1" hangingPunct="1">
              <a:spcBef>
                <a:spcPts val="575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r>
              <a:rPr lang="fr-FR" sz="2600" smtClean="0">
                <a:solidFill>
                  <a:srgbClr val="000000"/>
                </a:solidFill>
                <a:latin typeface="Perpetua"/>
              </a:rPr>
              <a:t>Encodé sur 24 bits (1 octet pour le rouge, 1 octet pour le vert, 1 octet pour le bleu)</a:t>
            </a:r>
          </a:p>
          <a:p>
            <a:pPr marL="273050" indent="-273050" algn="just" eaLnBrk="1" hangingPunct="1">
              <a:spcBef>
                <a:spcPts val="575"/>
              </a:spcBef>
              <a:buFontTx/>
              <a:buNone/>
            </a:pPr>
            <a:endParaRPr lang="fr-FR" sz="2600" smtClean="0">
              <a:solidFill>
                <a:srgbClr val="000000"/>
              </a:solidFill>
              <a:latin typeface="Perpetua"/>
            </a:endParaRPr>
          </a:p>
          <a:p>
            <a:pPr marL="273050" indent="-273050" eaLnBrk="1" hangingPunct="1">
              <a:spcBef>
                <a:spcPts val="575"/>
              </a:spcBef>
              <a:buFontTx/>
              <a:buNone/>
            </a:pPr>
            <a:endParaRPr lang="fr-FR" sz="2600" smtClean="0">
              <a:solidFill>
                <a:srgbClr val="000000"/>
              </a:solidFill>
              <a:latin typeface="Perpetua"/>
            </a:endParaRPr>
          </a:p>
          <a:p>
            <a:pPr marL="273050" indent="-273050" eaLnBrk="1" hangingPunct="1">
              <a:spcBef>
                <a:spcPts val="575"/>
              </a:spcBef>
              <a:buFontTx/>
              <a:buNone/>
            </a:pPr>
            <a:endParaRPr lang="fr-FR" sz="2600" smtClean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title" idx="4294967295"/>
          </p:nvPr>
        </p:nvSpPr>
        <p:spPr>
          <a:xfrm>
            <a:off x="914400" y="-142875"/>
            <a:ext cx="7772400" cy="939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-1">
                <a:solidFill>
                  <a:schemeClr val="dk2"/>
                </a:solidFill>
                <a:latin typeface="Franklin Gothic Book"/>
              </a:rPr>
              <a:t>Encodage d’une Image en RVB </a:t>
            </a:r>
            <a:endParaRPr lang="fr-FR" sz="4000" spc="-1">
              <a:solidFill>
                <a:schemeClr val="dk1"/>
              </a:solidFill>
              <a:latin typeface="Perpetua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 idx="4294967295"/>
          </p:nvPr>
        </p:nvSpPr>
        <p:spPr>
          <a:xfrm>
            <a:off x="914400" y="-142875"/>
            <a:ext cx="7772400" cy="939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-1">
                <a:solidFill>
                  <a:schemeClr val="dk2"/>
                </a:solidFill>
                <a:latin typeface="Franklin Gothic Book"/>
              </a:rPr>
              <a:t>Encodage d’une Image en RVB</a:t>
            </a:r>
            <a:endParaRPr lang="fr-FR" sz="4000" spc="-1">
              <a:solidFill>
                <a:schemeClr val="dk1"/>
              </a:solidFill>
              <a:latin typeface="Perpetua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08050"/>
            <a:ext cx="75057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"/>
          <p:cNvSpPr>
            <a:spLocks noGrp="1"/>
          </p:cNvSpPr>
          <p:nvPr>
            <p:ph type="title" idx="4294967295"/>
          </p:nvPr>
        </p:nvSpPr>
        <p:spPr>
          <a:xfrm>
            <a:off x="395288" y="-142875"/>
            <a:ext cx="8291512" cy="939800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rgbClr val="1F497D"/>
                </a:solidFill>
                <a:latin typeface="Franklin Gothic Book"/>
              </a:rPr>
              <a:t>Encodage d’une Image en CMJN </a:t>
            </a:r>
            <a:endParaRPr lang="fr-FR" sz="4000" smtClean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idx="4294967295"/>
          </p:nvPr>
        </p:nvSpPr>
        <p:spPr>
          <a:xfrm>
            <a:off x="500063" y="928688"/>
            <a:ext cx="8186737" cy="5572125"/>
          </a:xfrm>
        </p:spPr>
        <p:txBody>
          <a:bodyPr>
            <a:normAutofit fontScale="93099" lnSpcReduction="10000"/>
          </a:bodyPr>
          <a:lstStyle/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3000" b="1" spc="-1">
                <a:solidFill>
                  <a:schemeClr val="dk1"/>
                </a:solidFill>
                <a:latin typeface="Perpetua"/>
              </a:rPr>
              <a:t>Le système </a:t>
            </a:r>
            <a:r>
              <a:rPr lang="fr-FR" sz="3000" b="1" spc="-1">
                <a:solidFill>
                  <a:srgbClr val="00B0F0"/>
                </a:solidFill>
                <a:latin typeface="Perpetua"/>
              </a:rPr>
              <a:t>C</a:t>
            </a:r>
            <a:r>
              <a:rPr lang="fr-FR" sz="3000" b="1" spc="-1">
                <a:solidFill>
                  <a:schemeClr val="accent2">
                    <a:lumMod val="60000"/>
                    <a:lumOff val="40000"/>
                  </a:schemeClr>
                </a:solidFill>
                <a:latin typeface="Perpetua"/>
              </a:rPr>
              <a:t>M</a:t>
            </a:r>
            <a:r>
              <a:rPr lang="fr-FR" sz="3000" b="1" spc="-1">
                <a:solidFill>
                  <a:srgbClr val="FFFF00"/>
                </a:solidFill>
                <a:latin typeface="Perpetua"/>
              </a:rPr>
              <a:t>J</a:t>
            </a:r>
            <a:r>
              <a:rPr lang="fr-FR" sz="3000" b="1" spc="-1">
                <a:solidFill>
                  <a:schemeClr val="dk1"/>
                </a:solidFill>
                <a:latin typeface="Perpetua"/>
              </a:rPr>
              <a:t>N (CMYK  en anglais) :  </a:t>
            </a:r>
            <a:endParaRPr lang="fr-FR" sz="3000" spc="-1">
              <a:solidFill>
                <a:schemeClr val="dk1"/>
              </a:solidFill>
              <a:latin typeface="Perpetua"/>
            </a:endParaRP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En imprimerie, </a:t>
            </a:r>
            <a:r>
              <a:rPr lang="fr-FR" sz="2600" b="1" spc="-1">
                <a:solidFill>
                  <a:schemeClr val="dk1"/>
                </a:solidFill>
                <a:latin typeface="Perpetua"/>
              </a:rPr>
              <a:t>RVB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est mal adapté car le support est souvent clair (papier blanc)</a:t>
            </a: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On utilise alors une synthèse de couleurs soustractive avec les primaires </a:t>
            </a:r>
            <a:r>
              <a:rPr lang="fr-FR" sz="2600" i="1" spc="-1">
                <a:solidFill>
                  <a:schemeClr val="dk1"/>
                </a:solidFill>
                <a:latin typeface="Perpetua"/>
              </a:rPr>
              <a:t>(</a:t>
            </a:r>
            <a:r>
              <a:rPr lang="fr-FR" sz="2600" i="1" spc="-1">
                <a:solidFill>
                  <a:schemeClr val="dk2">
                    <a:lumMod val="40000"/>
                    <a:lumOff val="60000"/>
                  </a:schemeClr>
                </a:solidFill>
                <a:latin typeface="Perpetua"/>
              </a:rPr>
              <a:t>Cyan,</a:t>
            </a:r>
            <a:r>
              <a:rPr lang="fr-FR" sz="2600" i="1" spc="-1">
                <a:solidFill>
                  <a:schemeClr val="dk1"/>
                </a:solidFill>
                <a:latin typeface="Perpetua"/>
              </a:rPr>
              <a:t> </a:t>
            </a:r>
            <a:r>
              <a:rPr lang="fr-FR" sz="2600" i="1" spc="-1">
                <a:solidFill>
                  <a:schemeClr val="accent2">
                    <a:lumMod val="60000"/>
                    <a:lumOff val="40000"/>
                  </a:schemeClr>
                </a:solidFill>
                <a:latin typeface="Perpetua"/>
              </a:rPr>
              <a:t>Magenta,  </a:t>
            </a:r>
            <a:r>
              <a:rPr lang="fr-FR" sz="2600" i="1" spc="-1">
                <a:solidFill>
                  <a:srgbClr val="FFFF00"/>
                </a:solidFill>
                <a:latin typeface="Perpetua"/>
              </a:rPr>
              <a:t>Jaune</a:t>
            </a:r>
            <a:r>
              <a:rPr lang="fr-FR" sz="2600" i="1" spc="-1">
                <a:solidFill>
                  <a:schemeClr val="dk1"/>
                </a:solidFill>
                <a:latin typeface="Perpetua"/>
              </a:rPr>
              <a:t>) 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auquel on ajoute le </a:t>
            </a:r>
            <a:r>
              <a:rPr lang="fr-FR" sz="2600" b="1" spc="-1">
                <a:solidFill>
                  <a:schemeClr val="dk1"/>
                </a:solidFill>
                <a:latin typeface="Perpetua"/>
              </a:rPr>
              <a:t>Noir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car la composition des 3 primaires ne donne pas en général un noir satisfaisant.</a:t>
            </a: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On travaille alors en </a:t>
            </a:r>
            <a:r>
              <a:rPr lang="fr-FR" sz="2600" i="1" spc="-1">
                <a:solidFill>
                  <a:schemeClr val="dk1"/>
                </a:solidFill>
                <a:latin typeface="Perpetua"/>
              </a:rPr>
              <a:t>quadrichromie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. Il est aussi plus économique à l’impression de n’appliquer qu’une couleur (pour le noir) au lieu de trois.</a:t>
            </a: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Le codage de base est le plus souvent en </a:t>
            </a:r>
            <a:r>
              <a:rPr lang="fr-FR" sz="2600" b="1" spc="-1">
                <a:solidFill>
                  <a:schemeClr val="dk1"/>
                </a:solidFill>
                <a:latin typeface="Perpetua"/>
              </a:rPr>
              <a:t>32 bits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. Sur chaque couche le pixel est défini par un pourcentage de la couleur correspondante. </a:t>
            </a: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686800" cy="796925"/>
          </a:xfrm>
        </p:spPr>
        <p:txBody>
          <a:bodyPr/>
          <a:lstStyle/>
          <a:p>
            <a:r>
              <a:rPr lang="fr-FR" sz="4000" b="1" smtClean="0">
                <a:solidFill>
                  <a:srgbClr val="1F497D"/>
                </a:solidFill>
                <a:latin typeface="Franklin Gothic Book"/>
              </a:rPr>
              <a:t>Encodage d’une Image en CMJN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513556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idx="4294967295"/>
          </p:nvPr>
        </p:nvSpPr>
        <p:spPr>
          <a:xfrm>
            <a:off x="914400" y="928688"/>
            <a:ext cx="7772400" cy="509111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1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 charset="2"/>
              <a:buChar char=""/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La lumière ambiante est de couleur blanche et contient donc du </a:t>
            </a:r>
            <a:r>
              <a:rPr lang="fr-FR" sz="2600" spc="-1">
                <a:solidFill>
                  <a:srgbClr val="FF0000"/>
                </a:solidFill>
                <a:latin typeface="Perpetua"/>
              </a:rPr>
              <a:t>rouge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, du </a:t>
            </a:r>
            <a:r>
              <a:rPr lang="fr-FR" sz="2600" spc="-1">
                <a:solidFill>
                  <a:srgbClr val="00B050"/>
                </a:solidFill>
                <a:latin typeface="Perpetua"/>
              </a:rPr>
              <a:t>vert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et du </a:t>
            </a:r>
            <a:r>
              <a:rPr lang="fr-FR" sz="2600" spc="-1">
                <a:solidFill>
                  <a:schemeClr val="accent1">
                    <a:lumMod val="75000"/>
                  </a:schemeClr>
                </a:solidFill>
                <a:latin typeface="Perpetua"/>
              </a:rPr>
              <a:t>bleu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. Le </a:t>
            </a:r>
            <a:r>
              <a:rPr lang="fr-FR" sz="2600" i="1" spc="-1">
                <a:solidFill>
                  <a:schemeClr val="dk2">
                    <a:lumMod val="40000"/>
                    <a:lumOff val="60000"/>
                  </a:schemeClr>
                </a:solidFill>
                <a:latin typeface="Perpetua"/>
              </a:rPr>
              <a:t>Cyan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absorde le </a:t>
            </a:r>
            <a:r>
              <a:rPr lang="fr-FR" sz="2600" spc="-1">
                <a:solidFill>
                  <a:srgbClr val="FF0000"/>
                </a:solidFill>
                <a:latin typeface="Perpetua"/>
              </a:rPr>
              <a:t>rouge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, le </a:t>
            </a:r>
            <a:r>
              <a:rPr lang="fr-FR" sz="2600" i="1" spc="-1">
                <a:solidFill>
                  <a:schemeClr val="accent2">
                    <a:lumMod val="60000"/>
                    <a:lumOff val="40000"/>
                  </a:schemeClr>
                </a:solidFill>
                <a:latin typeface="Perpetua"/>
              </a:rPr>
              <a:t>Magenta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absorbe le </a:t>
            </a:r>
            <a:r>
              <a:rPr lang="fr-FR" sz="2600" spc="-1">
                <a:solidFill>
                  <a:srgbClr val="00B050"/>
                </a:solidFill>
                <a:latin typeface="Perpetua"/>
              </a:rPr>
              <a:t>vert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et le </a:t>
            </a:r>
            <a:r>
              <a:rPr lang="fr-FR" sz="2600" i="1" spc="-1">
                <a:solidFill>
                  <a:srgbClr val="FFFF00"/>
                </a:solidFill>
                <a:latin typeface="Perpetua"/>
              </a:rPr>
              <a:t>Jaune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 absorbe le </a:t>
            </a:r>
            <a:r>
              <a:rPr lang="fr-FR" sz="2600" spc="-1">
                <a:solidFill>
                  <a:schemeClr val="accent1">
                    <a:lumMod val="75000"/>
                  </a:schemeClr>
                </a:solidFill>
                <a:latin typeface="Perpetua"/>
              </a:rPr>
              <a:t>bleu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. Le mélange des trois couleurs avec du blanc absorbe tout et produit du </a:t>
            </a:r>
            <a:r>
              <a:rPr lang="fr-FR" sz="2600" b="1" spc="-1">
                <a:solidFill>
                  <a:schemeClr val="dk1"/>
                </a:solidFill>
                <a:latin typeface="Perpetua"/>
              </a:rPr>
              <a:t>noir</a:t>
            </a:r>
            <a:r>
              <a:rPr lang="fr-FR" sz="2600" spc="-1">
                <a:solidFill>
                  <a:schemeClr val="dk1"/>
                </a:solidFill>
                <a:latin typeface="Perpetua"/>
              </a:rPr>
              <a:t>.</a:t>
            </a: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fr-FR" sz="2600" spc="-1">
              <a:solidFill>
                <a:schemeClr val="dk1"/>
              </a:solidFill>
              <a:latin typeface="Perpetua"/>
            </a:endParaRPr>
          </a:p>
        </p:txBody>
      </p:sp>
      <p:pic>
        <p:nvPicPr>
          <p:cNvPr id="41986" name="Image 4" descr="mhtml:file://C:\Documents%20and%20Settings\AABDELLI\Bureau\COURS%20MULTI\Rouge%20vert%20bleu%20-%20Wikipédia.mht!http://upload.wikimedia.org/wikipedia/commons/thumb/e/e0/Synthese%2B.svg/180px-Synthese%2B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063" y="4243388"/>
            <a:ext cx="22844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ag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140200"/>
            <a:ext cx="2047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PlaceHolder 2"/>
          <p:cNvSpPr>
            <a:spLocks noGrp="1"/>
          </p:cNvSpPr>
          <p:nvPr>
            <p:ph type="title" idx="4294967295"/>
          </p:nvPr>
        </p:nvSpPr>
        <p:spPr>
          <a:xfrm>
            <a:off x="0" y="-142875"/>
            <a:ext cx="9144000" cy="939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-1">
                <a:solidFill>
                  <a:schemeClr val="dk2"/>
                </a:solidFill>
                <a:latin typeface="Franklin Gothic Book"/>
              </a:rPr>
              <a:t>Synthèse additive ou soustractive </a:t>
            </a:r>
            <a:endParaRPr lang="fr-FR" sz="4000" spc="-1">
              <a:solidFill>
                <a:schemeClr val="dk1"/>
              </a:solidFill>
              <a:latin typeface="Perpetua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idx="4294967295"/>
          </p:nvPr>
        </p:nvSpPr>
        <p:spPr>
          <a:xfrm>
            <a:off x="741363" y="1373188"/>
            <a:ext cx="8186737" cy="5429250"/>
          </a:xfrm>
        </p:spPr>
        <p:txBody>
          <a:bodyPr>
            <a:normAutofit/>
          </a:bodyPr>
          <a:lstStyle/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2600" b="1" spc="-1">
                <a:solidFill>
                  <a:srgbClr val="C00000"/>
                </a:solidFill>
                <a:latin typeface="Perpetua"/>
              </a:rPr>
              <a:t>Teinte, saturation, luminosité  :</a:t>
            </a:r>
            <a:endParaRPr lang="fr-FR" sz="2600" spc="-1">
              <a:solidFill>
                <a:schemeClr val="dk1"/>
              </a:solidFill>
              <a:latin typeface="Perpetua"/>
            </a:endParaRPr>
          </a:p>
          <a:p>
            <a:pPr marL="274320" indent="0" algn="just" eaLnBrk="1" fontAlgn="auto" hangingPunct="1">
              <a:spcBef>
                <a:spcPts val="581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Chaque couleur peut être caractérisée par</a:t>
            </a:r>
          </a:p>
          <a:p>
            <a:pPr marL="274320" indent="-274320" algn="just" eaLnBrk="1" fontAlgn="auto" hangingPunct="1">
              <a:spcBef>
                <a:spcPts val="581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 charset="2"/>
              <a:buChar char=""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Sa teinte : le « cercle » des couleurs </a:t>
            </a:r>
          </a:p>
          <a:p>
            <a:pPr marL="274320" indent="-274320" algn="just" eaLnBrk="1" fontAlgn="auto" hangingPunct="1">
              <a:spcBef>
                <a:spcPts val="581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 charset="2"/>
              <a:buChar char=""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Sa saturation : « pureté » colorimétrique</a:t>
            </a:r>
          </a:p>
          <a:p>
            <a:pPr marL="274320" indent="-274320" algn="just" eaLnBrk="1" fontAlgn="auto" hangingPunct="1">
              <a:spcBef>
                <a:spcPts val="581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 charset="2"/>
              <a:buChar char=""/>
              <a:tabLst>
                <a:tab pos="0" algn="l"/>
              </a:tabLst>
              <a:defRPr/>
            </a:pPr>
            <a:r>
              <a:rPr lang="fr-FR" sz="2600" spc="-1">
                <a:solidFill>
                  <a:schemeClr val="dk1"/>
                </a:solidFill>
                <a:latin typeface="Perpetua"/>
              </a:rPr>
              <a:t>Sa luminosité : sombre ou claire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title" idx="4294967295"/>
          </p:nvPr>
        </p:nvSpPr>
        <p:spPr>
          <a:xfrm>
            <a:off x="914400" y="-142875"/>
            <a:ext cx="7772400" cy="939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-1">
                <a:solidFill>
                  <a:schemeClr val="dk2"/>
                </a:solidFill>
                <a:latin typeface="Franklin Gothic Book"/>
              </a:rPr>
              <a:t>Encodage d’une Image TSL</a:t>
            </a:r>
            <a:endParaRPr lang="fr-FR" sz="4000" spc="-1">
              <a:solidFill>
                <a:schemeClr val="dk1"/>
              </a:solidFill>
              <a:latin typeface="Perpetua"/>
            </a:endParaRPr>
          </a:p>
        </p:txBody>
      </p:sp>
      <p:pic>
        <p:nvPicPr>
          <p:cNvPr id="44035" name="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3779838"/>
            <a:ext cx="4460875" cy="280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>
      <a: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70000" sy="70000" flip="none" algn="ctr"/>
        </a:blipFill>
        <a:blipFill rotWithShape="0">
          <a:blip xmlns:r="http://schemas.openxmlformats.org/officeDocument/2006/relationships" r:embed="rId1"/>
          <a:srcRect/>
          <a:tile tx="0" ty="0" sx="65000" sy="65000" flip="none" algn="ctr"/>
        </a:blip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</a:schemeClr>
            </a:gs>
            <a:gs pos="50000">
              <a:schemeClr val="phClr">
                <a:shade val="80000"/>
              </a:schemeClr>
            </a:gs>
            <a:gs pos="100000">
              <a:schemeClr val="phClr">
                <a:tint val="95000"/>
              </a:schemeClr>
            </a:gs>
          </a:gsLst>
          <a:lin ang="16200000" scaled="1"/>
          <a:tileRect/>
        </a:gradFill>
        <a:blipFill rotWithShape="0">
          <a:blip xmlns:r="http://schemas.openxmlformats.org/officeDocument/2006/relationships" r:embed="rId1"/>
          <a:srcRect/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u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>
      <a: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70000" sy="70000" flip="none" algn="ctr"/>
        </a:blipFill>
        <a:blipFill rotWithShape="0">
          <a:blip xmlns:r="http://schemas.openxmlformats.org/officeDocument/2006/relationships" r:embed="rId1"/>
          <a:srcRect/>
          <a:tile tx="0" ty="0" sx="65000" sy="65000" flip="none" algn="ctr"/>
        </a:blip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</a:schemeClr>
            </a:gs>
            <a:gs pos="50000">
              <a:schemeClr val="phClr">
                <a:shade val="80000"/>
              </a:schemeClr>
            </a:gs>
            <a:gs pos="100000">
              <a:schemeClr val="phClr">
                <a:tint val="95000"/>
              </a:schemeClr>
            </a:gs>
          </a:gsLst>
          <a:lin ang="16200000" scaled="1"/>
          <a:tileRect/>
        </a:gradFill>
        <a:blipFill rotWithShape="0">
          <a:blip xmlns:r="http://schemas.openxmlformats.org/officeDocument/2006/relationships" r:embed="rId1"/>
          <a:srcRect/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3950</TotalTime>
  <Words>452</Words>
  <Application>LibreOffice/7.6.2.1$Windows_X86_64 LibreOffice_project/56f7684011345957bbf33a7ee678afaf4d2ba333</Application>
  <PresentationFormat>Affichage à l'écran (4:3)</PresentationFormat>
  <Paragraphs>58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26</vt:i4>
      </vt:variant>
      <vt:variant>
        <vt:lpstr>Titres des diapositives</vt:lpstr>
      </vt:variant>
      <vt:variant>
        <vt:i4>12</vt:i4>
      </vt:variant>
    </vt:vector>
  </HeadingPairs>
  <TitlesOfParts>
    <vt:vector size="44" baseType="lpstr">
      <vt:lpstr>Arial</vt:lpstr>
      <vt:lpstr>DejaVu Sans</vt:lpstr>
      <vt:lpstr>Perpetua</vt:lpstr>
      <vt:lpstr>Times New Roman</vt:lpstr>
      <vt:lpstr>Franklin Gothic Book</vt:lpstr>
      <vt:lpstr>Wingdings 2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Capitaux</vt:lpstr>
      <vt:lpstr>Principes informatiques des images numériques à l’usage de la photographie</vt:lpstr>
      <vt:lpstr>Diapositive 2</vt:lpstr>
      <vt:lpstr>Diapositive 3</vt:lpstr>
      <vt:lpstr>Encodage d’une Image en RVB </vt:lpstr>
      <vt:lpstr>Encodage d’une Image en RVB</vt:lpstr>
      <vt:lpstr>Encodage d’une Image en CMJN </vt:lpstr>
      <vt:lpstr>Encodage d’une Image en CMJN</vt:lpstr>
      <vt:lpstr>Synthèse additive ou soustractive </vt:lpstr>
      <vt:lpstr>Encodage d’une Image TSL</vt:lpstr>
      <vt:lpstr>Résolution PPP</vt:lpstr>
      <vt:lpstr>La relation entre pixels, PPP et dimensions imprimées </vt:lpstr>
      <vt:lpstr>Adapter une image pour l’impression </vt:lpstr>
    </vt:vector>
  </TitlesOfParts>
  <Company>LSI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Multimédia</dc:title>
  <dc:subject/>
  <dc:creator>ABDELLI</dc:creator>
  <dc:description/>
  <cp:lastModifiedBy>francois</cp:lastModifiedBy>
  <cp:revision>304</cp:revision>
  <dcterms:created xsi:type="dcterms:W3CDTF">2010-03-10T13:10:23Z</dcterms:created>
  <dcterms:modified xsi:type="dcterms:W3CDTF">2025-01-18T07:26:01Z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42</vt:i4>
  </property>
  <property fmtid="{D5CDD505-2E9C-101B-9397-08002B2CF9AE}" pid="3" name="PresentationFormat">
    <vt:lpwstr>Affichage à l'écran (4:3)</vt:lpwstr>
  </property>
  <property fmtid="{D5CDD505-2E9C-101B-9397-08002B2CF9AE}" pid="4" name="Slides">
    <vt:i4>42</vt:i4>
  </property>
</Properties>
</file>